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8" r:id="rId4"/>
    <p:sldId id="259" r:id="rId5"/>
    <p:sldId id="260" r:id="rId6"/>
    <p:sldId id="270" r:id="rId7"/>
    <p:sldId id="271" r:id="rId8"/>
    <p:sldId id="272" r:id="rId9"/>
    <p:sldId id="264" r:id="rId10"/>
    <p:sldId id="295" r:id="rId11"/>
    <p:sldId id="265" r:id="rId12"/>
    <p:sldId id="266" r:id="rId13"/>
    <p:sldId id="31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33CC"/>
    <a:srgbClr val="FF0066"/>
    <a:srgbClr val="FF3300"/>
    <a:srgbClr val="660066"/>
    <a:srgbClr val="FF66FF"/>
    <a:srgbClr val="666699"/>
    <a:srgbClr val="CC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340" autoAdjust="0"/>
  </p:normalViewPr>
  <p:slideViewPr>
    <p:cSldViewPr>
      <p:cViewPr varScale="1">
        <p:scale>
          <a:sx n="41" d="100"/>
          <a:sy n="41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F233-5277-42A9-A81F-B1A0433B0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580FF-DBD6-43DB-8544-FEFE7211C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0DCC1-D27B-4349-AEDC-3640FEC84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F2F34-19F0-422C-B614-A7893422F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3A517-F6F9-4D46-8F15-E35FDB917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1B6E9-CB3C-415F-97BB-3A5792617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CC010-B98F-49A3-A3AD-24B4AF646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03B03-3B29-4DC7-B58C-5F148704F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A3E57-EB08-4734-A731-4C59D7123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9B108-4A27-4F07-B139-8ABFC39E5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A5AEB-CEBC-4C3D-99C7-72F56443D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7F05FFF-8135-4F45-A396-BB7EF24FA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400" b="1">
              <a:solidFill>
                <a:srgbClr val="660066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660066"/>
                </a:solidFill>
                <a:latin typeface="Arial" charset="0"/>
              </a:rPr>
              <a:t>Tập làm v</a:t>
            </a:r>
            <a:r>
              <a:rPr lang="vi-VN" sz="4400" b="1">
                <a:solidFill>
                  <a:srgbClr val="660066"/>
                </a:solidFill>
                <a:latin typeface="Arial" charset="0"/>
              </a:rPr>
              <a:t>ă</a:t>
            </a:r>
            <a:r>
              <a:rPr lang="en-US" sz="4400" b="1">
                <a:solidFill>
                  <a:srgbClr val="660066"/>
                </a:solidFill>
                <a:latin typeface="Arial" charset="0"/>
              </a:rPr>
              <a:t>n</a:t>
            </a:r>
          </a:p>
          <a:p>
            <a:pPr algn="ctr">
              <a:spcBef>
                <a:spcPct val="50000"/>
              </a:spcBef>
            </a:pPr>
            <a:endParaRPr lang="en-US" sz="4400" b="1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30350" y="411163"/>
            <a:ext cx="4562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38200" y="1600200"/>
            <a:ext cx="7696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3300"/>
                </a:solidFill>
                <a:latin typeface="Arial" charset="0"/>
              </a:rPr>
              <a:t>Luyện tập xây dựng </a:t>
            </a:r>
            <a:r>
              <a:rPr lang="vi-VN" sz="4400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4400">
                <a:solidFill>
                  <a:srgbClr val="FF3300"/>
                </a:solidFill>
                <a:latin typeface="Arial" charset="0"/>
              </a:rPr>
              <a:t>oạn v</a:t>
            </a:r>
            <a:r>
              <a:rPr lang="vi-VN" sz="4400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4400">
                <a:solidFill>
                  <a:srgbClr val="FF3300"/>
                </a:solidFill>
                <a:latin typeface="Arial" charset="0"/>
              </a:rPr>
              <a:t>n kể chuyện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0" y="381000"/>
            <a:ext cx="4562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82296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  <a:latin typeface="Arial" charset="0"/>
              </a:rPr>
              <a:t>ý nghĩa</a:t>
            </a:r>
            <a:r>
              <a:rPr lang="en-US" sz="4800" b="1">
                <a:solidFill>
                  <a:srgbClr val="666699"/>
                </a:solidFill>
                <a:latin typeface="Arial" charset="0"/>
              </a:rPr>
              <a:t>: Truyện khuyên chúng ta hãy trung thực,thật thà trong cuộc sống sẽ </a:t>
            </a:r>
            <a:r>
              <a:rPr lang="vi-VN" sz="4800" b="1">
                <a:solidFill>
                  <a:srgbClr val="666699"/>
                </a:solidFill>
                <a:latin typeface="Arial" charset="0"/>
              </a:rPr>
              <a:t>đư</a:t>
            </a:r>
            <a:r>
              <a:rPr lang="en-US" sz="4800" b="1">
                <a:solidFill>
                  <a:srgbClr val="666699"/>
                </a:solidFill>
                <a:latin typeface="Arial" charset="0"/>
              </a:rPr>
              <a:t>ợc h</a:t>
            </a:r>
            <a:r>
              <a:rPr lang="vi-VN" sz="4800" b="1">
                <a:solidFill>
                  <a:srgbClr val="666699"/>
                </a:solidFill>
                <a:latin typeface="Arial" charset="0"/>
              </a:rPr>
              <a:t>ư</a:t>
            </a:r>
            <a:r>
              <a:rPr lang="en-US" sz="4800" b="1">
                <a:solidFill>
                  <a:srgbClr val="666699"/>
                </a:solidFill>
                <a:latin typeface="Arial" charset="0"/>
              </a:rPr>
              <a:t>ởng hạnh phúc.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Bài 2: Phát triển ý nêu d</a:t>
            </a:r>
            <a:r>
              <a:rPr lang="vi-VN" sz="3600" b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3600" b="1">
                <a:solidFill>
                  <a:srgbClr val="FF3300"/>
                </a:solidFill>
                <a:latin typeface="Arial" charset="0"/>
              </a:rPr>
              <a:t>ới mỗi tranh thành một </a:t>
            </a:r>
            <a:r>
              <a:rPr lang="vi-VN" sz="36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rgbClr val="FF3300"/>
                </a:solidFill>
                <a:latin typeface="Arial" charset="0"/>
              </a:rPr>
              <a:t>oạn v</a:t>
            </a:r>
            <a:r>
              <a:rPr lang="vi-VN" sz="3600" b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3600" b="1">
                <a:solidFill>
                  <a:srgbClr val="FF3300"/>
                </a:solidFill>
                <a:latin typeface="Arial" charset="0"/>
              </a:rPr>
              <a:t>n kể chuyện.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4582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6699"/>
                </a:solidFill>
                <a:latin typeface="Arial" charset="0"/>
              </a:rPr>
              <a:t>Chú ý: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6699"/>
                </a:solidFill>
                <a:latin typeface="Arial" charset="0"/>
              </a:rPr>
              <a:t>a.Hình dung </a:t>
            </a:r>
            <a:r>
              <a:rPr lang="vi-VN" sz="3200" b="1">
                <a:solidFill>
                  <a:srgbClr val="666699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666699"/>
                </a:solidFill>
                <a:latin typeface="Arial" charset="0"/>
              </a:rPr>
              <a:t>ầy </a:t>
            </a:r>
            <a:r>
              <a:rPr lang="vi-VN" sz="3200" b="1">
                <a:solidFill>
                  <a:srgbClr val="666699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666699"/>
                </a:solidFill>
                <a:latin typeface="Arial" charset="0"/>
              </a:rPr>
              <a:t>ủ diễn biến  trong mỗi </a:t>
            </a:r>
            <a:r>
              <a:rPr lang="vi-VN" sz="3200" b="1">
                <a:solidFill>
                  <a:srgbClr val="666699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666699"/>
                </a:solidFill>
                <a:latin typeface="Arial" charset="0"/>
              </a:rPr>
              <a:t>oạn: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6699"/>
                </a:solidFill>
                <a:latin typeface="Arial" charset="0"/>
              </a:rPr>
              <a:t>-Các nhân vật </a:t>
            </a:r>
            <a:r>
              <a:rPr lang="vi-VN" sz="3200" b="1">
                <a:solidFill>
                  <a:srgbClr val="666699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666699"/>
                </a:solidFill>
                <a:latin typeface="Arial" charset="0"/>
              </a:rPr>
              <a:t>ang làm gì?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6699"/>
                </a:solidFill>
                <a:latin typeface="Arial" charset="0"/>
              </a:rPr>
              <a:t>-Các nhân vật nói gì?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6699"/>
                </a:solidFill>
                <a:latin typeface="Arial" charset="0"/>
              </a:rPr>
              <a:t>b.Miêu tả: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6699"/>
                </a:solidFill>
                <a:latin typeface="Arial" charset="0"/>
              </a:rPr>
              <a:t>-Ngoại hình  của các nhân vật.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6699"/>
                </a:solidFill>
                <a:latin typeface="Arial" charset="0"/>
              </a:rPr>
              <a:t>-L</a:t>
            </a:r>
            <a:r>
              <a:rPr lang="vi-VN" sz="3200" b="1">
                <a:solidFill>
                  <a:srgbClr val="666699"/>
                </a:solidFill>
                <a:latin typeface="Arial" charset="0"/>
              </a:rPr>
              <a:t>ư</a:t>
            </a:r>
            <a:r>
              <a:rPr lang="en-US" sz="3200" b="1">
                <a:solidFill>
                  <a:srgbClr val="666699"/>
                </a:solidFill>
                <a:latin typeface="Arial" charset="0"/>
              </a:rPr>
              <a:t>ỡi rìu vàng, rìu bạc, rìu sắt.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Group 2"/>
          <p:cNvGraphicFramePr>
            <a:graphicFrameLocks noGrp="1"/>
          </p:cNvGraphicFramePr>
          <p:nvPr>
            <p:ph sz="half" idx="1"/>
          </p:nvPr>
        </p:nvGraphicFramePr>
        <p:xfrm>
          <a:off x="228600" y="304800"/>
          <a:ext cx="8662988" cy="6283325"/>
        </p:xfrm>
        <a:graphic>
          <a:graphicData uri="http://schemas.openxmlformats.org/drawingml/2006/table">
            <a:tbl>
              <a:tblPr/>
              <a:tblGrid>
                <a:gridCol w="1905000"/>
                <a:gridCol w="1484313"/>
                <a:gridCol w="2478087"/>
                <a:gridCol w="1822450"/>
                <a:gridCol w="973138"/>
              </a:tblGrid>
              <a:tr h="731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Đoạn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Nhân vật làm gì?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Nhân vật nói gì?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Ngoại hình nhân vật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Lưỡi rìu vàng, bạc, sắt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4020" name="Picture 52" descr="scan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066800"/>
            <a:ext cx="1600200" cy="688975"/>
          </a:xfrm>
          <a:noFill/>
        </p:spPr>
      </p:pic>
      <p:pic>
        <p:nvPicPr>
          <p:cNvPr id="84021" name="Picture 53" descr="scan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1524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22" name="Picture 54" descr="sca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050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23" name="Picture 55" descr="scan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4102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24" name="Picture 56" descr="scan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429000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25" name="Picture 57" descr="scan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2672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b="1" smtClean="0">
                <a:solidFill>
                  <a:srgbClr val="FF0066"/>
                </a:solidFill>
                <a:latin typeface="Arial" charset="0"/>
              </a:rPr>
              <a:t>Bài 1 : Dựa vào tranh và lời kể d</a:t>
            </a:r>
            <a:r>
              <a:rPr lang="vi-VN" sz="4000" b="1" smtClean="0">
                <a:solidFill>
                  <a:srgbClr val="FF0066"/>
                </a:solidFill>
                <a:latin typeface="Arial" charset="0"/>
              </a:rPr>
              <a:t>ư</a:t>
            </a:r>
            <a:r>
              <a:rPr lang="en-US" sz="4000" b="1" smtClean="0">
                <a:solidFill>
                  <a:srgbClr val="FF0066"/>
                </a:solidFill>
                <a:latin typeface="Arial" charset="0"/>
              </a:rPr>
              <a:t>ới tranh, kể lại cốt truyện Ba l</a:t>
            </a:r>
            <a:r>
              <a:rPr lang="vi-VN" sz="4000" b="1" smtClean="0">
                <a:solidFill>
                  <a:srgbClr val="FF0066"/>
                </a:solidFill>
                <a:latin typeface="Arial" charset="0"/>
              </a:rPr>
              <a:t>ư</a:t>
            </a:r>
            <a:r>
              <a:rPr lang="en-US" sz="4000" b="1" smtClean="0">
                <a:solidFill>
                  <a:srgbClr val="FF0066"/>
                </a:solidFill>
                <a:latin typeface="Arial" charset="0"/>
              </a:rPr>
              <a:t>ỡi rìu.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54102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66"/>
                </a:solidFill>
                <a:latin typeface="Arial" charset="0"/>
              </a:rPr>
              <a:t>Một chàng tiều phu </a:t>
            </a:r>
            <a:r>
              <a:rPr lang="vi-VN" sz="4000" b="1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4000" b="1">
                <a:solidFill>
                  <a:srgbClr val="FF0066"/>
                </a:solidFill>
                <a:latin typeface="Arial" charset="0"/>
              </a:rPr>
              <a:t>ang </a:t>
            </a:r>
            <a:r>
              <a:rPr lang="vi-VN" sz="4000" b="1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4000" b="1">
                <a:solidFill>
                  <a:srgbClr val="FF0066"/>
                </a:solidFill>
                <a:latin typeface="Arial" charset="0"/>
              </a:rPr>
              <a:t>ốn củi thì l</a:t>
            </a:r>
            <a:r>
              <a:rPr lang="vi-VN" sz="4000" b="1">
                <a:solidFill>
                  <a:srgbClr val="FF0066"/>
                </a:solidFill>
                <a:latin typeface="Arial" charset="0"/>
              </a:rPr>
              <a:t>ư</a:t>
            </a:r>
            <a:r>
              <a:rPr lang="en-US" sz="4000" b="1">
                <a:solidFill>
                  <a:srgbClr val="FF0066"/>
                </a:solidFill>
                <a:latin typeface="Arial" charset="0"/>
              </a:rPr>
              <a:t>ỡi rìu bị v</a:t>
            </a:r>
            <a:r>
              <a:rPr lang="vi-VN" sz="4000" b="1">
                <a:solidFill>
                  <a:srgbClr val="FF0066"/>
                </a:solidFill>
                <a:latin typeface="Arial" charset="0"/>
              </a:rPr>
              <a:t>ă</a:t>
            </a:r>
            <a:r>
              <a:rPr lang="en-US" sz="4000" b="1">
                <a:solidFill>
                  <a:srgbClr val="FF0066"/>
                </a:solidFill>
                <a:latin typeface="Arial" charset="0"/>
              </a:rPr>
              <a:t>ng xuống sông.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a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66"/>
                </a:solidFill>
                <a:latin typeface="Arial" charset="0"/>
              </a:rPr>
              <a:t>Một cụ già hiện ra hứa sẽ giúp.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5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scan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431925" y="6137275"/>
            <a:ext cx="580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1524000" y="57150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0" y="621665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Lần thứ nhất, cụ vớt lên một l</a:t>
            </a:r>
            <a:r>
              <a:rPr lang="vi-VN" sz="3200" b="1">
                <a:solidFill>
                  <a:srgbClr val="FFFF00"/>
                </a:solidFill>
                <a:latin typeface="Arial" charset="0"/>
              </a:rPr>
              <a:t>ư</a:t>
            </a:r>
            <a:r>
              <a:rPr lang="en-US" sz="3200" b="1">
                <a:solidFill>
                  <a:srgbClr val="FFFF00"/>
                </a:solidFill>
                <a:latin typeface="Arial" charset="0"/>
              </a:rPr>
              <a:t>ỡi rìu bằng vàng</a:t>
            </a:r>
            <a:r>
              <a:rPr lang="en-US" sz="3200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5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scan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92075" y="6096000"/>
            <a:ext cx="9051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charset="0"/>
              </a:rPr>
              <a:t>Lần thứ hai, cụ vớt lên một l</a:t>
            </a:r>
            <a:r>
              <a:rPr lang="vi-VN" sz="3200" b="1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3200" b="1">
                <a:solidFill>
                  <a:schemeClr val="bg1"/>
                </a:solidFill>
                <a:latin typeface="Arial" charset="0"/>
              </a:rPr>
              <a:t>ỡi rìu bằng bạc.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5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381000"/>
            <a:ext cx="92964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 descr="scan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-609600"/>
            <a:ext cx="9296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81000" y="5943600"/>
            <a:ext cx="876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Lần thứ ba, cụ vớt lên một l</a:t>
            </a:r>
            <a:r>
              <a:rPr lang="vi-VN" sz="3200" b="1">
                <a:latin typeface="Arial" charset="0"/>
              </a:rPr>
              <a:t>ư</a:t>
            </a:r>
            <a:r>
              <a:rPr lang="en-US" sz="3200" b="1">
                <a:latin typeface="Arial" charset="0"/>
              </a:rPr>
              <a:t>ỡi rìu bằng sắt.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an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53340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66"/>
                </a:solidFill>
                <a:latin typeface="Arial" charset="0"/>
              </a:rPr>
              <a:t>Cụ già khen chàng trai thật thà và tặng chàng cả ba l</a:t>
            </a:r>
            <a:r>
              <a:rPr lang="vi-VN" sz="4000" b="1">
                <a:solidFill>
                  <a:srgbClr val="FF0066"/>
                </a:solidFill>
                <a:latin typeface="Arial" charset="0"/>
              </a:rPr>
              <a:t>ư</a:t>
            </a:r>
            <a:r>
              <a:rPr lang="en-US" sz="4000" b="1">
                <a:solidFill>
                  <a:srgbClr val="FF0066"/>
                </a:solidFill>
                <a:latin typeface="Arial" charset="0"/>
              </a:rPr>
              <a:t>ỡi rìu.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255</Words>
  <Application>Microsoft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.VnTime</vt:lpstr>
      <vt:lpstr>Arial</vt:lpstr>
      <vt:lpstr>Times New Roman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Dung</dc:creator>
  <cp:lastModifiedBy>CSTeam</cp:lastModifiedBy>
  <cp:revision>34</cp:revision>
  <dcterms:created xsi:type="dcterms:W3CDTF">2007-10-16T06:58:18Z</dcterms:created>
  <dcterms:modified xsi:type="dcterms:W3CDTF">2016-06-30T01:31:55Z</dcterms:modified>
</cp:coreProperties>
</file>